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5" r:id="rId17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0" Type="http://schemas.openxmlformats.org/officeDocument/2006/relationships/slide" Target="slides/slide5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8" name="Shape 9608"/>
        <p:cNvGrpSpPr/>
        <p:nvPr/>
      </p:nvGrpSpPr>
      <p:grpSpPr>
        <a:xfrm>
          <a:off x="0" y="0"/>
          <a:ext cx="0" cy="0"/>
          <a:chOff x="0" y="0"/>
          <a:chExt cx="0" cy="0"/>
        </a:xfrm>
      </p:grpSpPr>
      <p:sp>
        <p:nvSpPr>
          <p:cNvPr id="9609" name="Google Shape;9609;p50:notes"/>
          <p:cNvSpPr/>
          <p:nvPr>
            <p:ph idx="2" type="sldImg"/>
          </p:nvPr>
        </p:nvSpPr>
        <p:spPr>
          <a:xfrm>
            <a:off x="1117600" y="693738"/>
            <a:ext cx="4624388" cy="3468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10" name="Google Shape;9610;p50:notes"/>
          <p:cNvSpPr txBox="1"/>
          <p:nvPr>
            <p:ph idx="1" type="body"/>
          </p:nvPr>
        </p:nvSpPr>
        <p:spPr>
          <a:xfrm>
            <a:off x="915988" y="4392613"/>
            <a:ext cx="5026025" cy="41608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Business plans are still in draft and need to be finished</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We need to flesh out the wiki with the roadmap, signposts, and model documents to make it a better resource for future e-signature projects</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New e-signature projects still have to do the work to go through this process, but, it should be easier with this guide</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I suggest that as soon as we have two e-logbook projects with e-signature requirements, or two fish ticket projects, we then attempt to achieve economies of scale in this analysis and conceptual design phase</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But we may already have two or more projects that are ready to use “NPS-like” e-signature implementations, and it may make sense to develop shared software services soon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7.xml"/><Relationship Id="rId2" Type="http://schemas.openxmlformats.org/officeDocument/2006/relationships/notesSlide" Target="../notesSlides/notesSlide50.xml"/></Relationships>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1" name="Shape 9611"/>
        <p:cNvGrpSpPr/>
        <p:nvPr/>
      </p:nvGrpSpPr>
      <p:grpSpPr>
        <a:xfrm>
          <a:off x="0" y="0"/>
          <a:ext cx="0" cy="0"/>
          <a:chOff x="0" y="0"/>
          <a:chExt cx="0" cy="0"/>
        </a:xfrm>
      </p:grpSpPr>
      <p:sp>
        <p:nvSpPr>
          <p:cNvPr id="9612" name="Google Shape;9612;p1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2/23/2025</a:t>
            </a:r>
            <a:endParaRPr b="0" i="0" sz="800" u="none" cap="none" strike="noStrike">
              <a:solidFill>
                <a:srgbClr val="000000"/>
              </a:solidFill>
              <a:latin typeface="Tahoma"/>
              <a:ea typeface="Tahoma"/>
              <a:cs typeface="Tahoma"/>
              <a:sym typeface="Tahoma"/>
            </a:endParaRPr>
          </a:p>
        </p:txBody>
      </p:sp>
      <p:sp>
        <p:nvSpPr>
          <p:cNvPr id="9613" name="Google Shape;9613;p1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DRAFT NMFS eSignature Group</a:t>
            </a:r>
            <a:endParaRPr/>
          </a:p>
        </p:txBody>
      </p:sp>
      <p:sp>
        <p:nvSpPr>
          <p:cNvPr id="9614" name="Google Shape;9614;p1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Tahoma"/>
              <a:buNone/>
            </a:pPr>
            <a:fld id="{00000000-1234-1234-1234-123412341234}" type="slidenum">
              <a:rPr b="0" i="0" lang="en-US" sz="800" u="none" cap="none" strike="noStrike">
                <a:solidFill>
                  <a:srgbClr val="000000"/>
                </a:solidFill>
                <a:latin typeface="Tahoma"/>
                <a:ea typeface="Tahoma"/>
                <a:cs typeface="Tahoma"/>
                <a:sym typeface="Tahoma"/>
              </a:rPr>
              <a:t>‹#›</a:t>
            </a:fld>
            <a:endParaRPr b="0" i="0" sz="800" u="none" cap="none" strike="noStrike">
              <a:solidFill>
                <a:srgbClr val="000000"/>
              </a:solidFill>
              <a:latin typeface="Tahoma"/>
              <a:ea typeface="Tahoma"/>
              <a:cs typeface="Tahoma"/>
              <a:sym typeface="Tahoma"/>
            </a:endParaRPr>
          </a:p>
        </p:txBody>
      </p:sp>
      <p:sp>
        <p:nvSpPr>
          <p:cNvPr id="9615" name="Google Shape;9615;p1480"/>
          <p:cNvSpPr txBox="1"/>
          <p:nvPr/>
        </p:nvSpPr>
        <p:spPr>
          <a:xfrm>
            <a:off x="457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2/23/2025</a:t>
            </a:r>
            <a:endParaRPr b="0" i="0" sz="800" u="none" cap="none" strike="noStrike">
              <a:solidFill>
                <a:srgbClr val="000000"/>
              </a:solidFill>
              <a:latin typeface="Tahoma"/>
              <a:ea typeface="Tahoma"/>
              <a:cs typeface="Tahoma"/>
              <a:sym typeface="Tahoma"/>
            </a:endParaRPr>
          </a:p>
        </p:txBody>
      </p:sp>
      <p:sp>
        <p:nvSpPr>
          <p:cNvPr id="9616" name="Google Shape;9616;p1480"/>
          <p:cNvSpPr txBox="1"/>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DRAFTNMFS eSignature Group</a:t>
            </a:r>
            <a:endParaRPr/>
          </a:p>
        </p:txBody>
      </p:sp>
      <p:sp>
        <p:nvSpPr>
          <p:cNvPr id="9617" name="Google Shape;9617;p1480"/>
          <p:cNvSpPr txBox="1"/>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Tahoma"/>
              <a:buNone/>
            </a:pPr>
            <a:fld id="{00000000-1234-1234-1234-123412341234}" type="slidenum">
              <a:rPr b="0" i="0" lang="en-US" sz="800" u="none" cap="none" strike="noStrike">
                <a:solidFill>
                  <a:srgbClr val="000000"/>
                </a:solidFill>
                <a:latin typeface="Tahoma"/>
                <a:ea typeface="Tahoma"/>
                <a:cs typeface="Tahoma"/>
                <a:sym typeface="Tahoma"/>
              </a:rPr>
              <a:t>‹#›</a:t>
            </a:fld>
            <a:endParaRPr b="0" i="0" sz="800" u="none" cap="none" strike="noStrike">
              <a:solidFill>
                <a:srgbClr val="000000"/>
              </a:solidFill>
              <a:latin typeface="Tahoma"/>
              <a:ea typeface="Tahoma"/>
              <a:cs typeface="Tahoma"/>
              <a:sym typeface="Tahoma"/>
            </a:endParaRPr>
          </a:p>
        </p:txBody>
      </p:sp>
      <p:sp>
        <p:nvSpPr>
          <p:cNvPr id="9618" name="Google Shape;9618;p1480"/>
          <p:cNvSpPr txBox="1"/>
          <p:nvPr>
            <p:ph idx="4294967295"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Steps for NMFS Implementation</a:t>
            </a:r>
            <a:endParaRPr/>
          </a:p>
        </p:txBody>
      </p:sp>
      <p:sp>
        <p:nvSpPr>
          <p:cNvPr id="9619" name="Google Shape;9619;p1480"/>
          <p:cNvSpPr txBox="1"/>
          <p:nvPr>
            <p:ph idx="4294967295" type="body"/>
          </p:nvPr>
        </p:nvSpPr>
        <p:spPr>
          <a:xfrm>
            <a:off x="457200" y="1371600"/>
            <a:ext cx="85344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000"/>
              <a:buChar char="■"/>
            </a:pPr>
            <a:r>
              <a:rPr lang="en-US" sz="2000"/>
              <a:t>Pilot e-signature draft business plans are close to approval per policy and procedural directives</a:t>
            </a:r>
            <a:endParaRPr/>
          </a:p>
          <a:p>
            <a:pPr indent="-342900" lvl="0" marL="342900" rtl="0" algn="l">
              <a:lnSpc>
                <a:spcPct val="90000"/>
              </a:lnSpc>
              <a:spcBef>
                <a:spcPts val="400"/>
              </a:spcBef>
              <a:spcAft>
                <a:spcPts val="0"/>
              </a:spcAft>
              <a:buSzPts val="2000"/>
              <a:buChar char="■"/>
            </a:pPr>
            <a:r>
              <a:rPr lang="en-US" sz="2000"/>
              <a:t>Wiki needs to be transitioned from a working collaboration tool to a reference site for future e-signature initiatives</a:t>
            </a:r>
            <a:endParaRPr/>
          </a:p>
          <a:p>
            <a:pPr indent="-342900" lvl="0" marL="342900" rtl="0" algn="l">
              <a:lnSpc>
                <a:spcPct val="90000"/>
              </a:lnSpc>
              <a:spcBef>
                <a:spcPts val="400"/>
              </a:spcBef>
              <a:spcAft>
                <a:spcPts val="0"/>
              </a:spcAft>
              <a:buSzPts val="2000"/>
              <a:buChar char="■"/>
            </a:pPr>
            <a:r>
              <a:rPr lang="en-US" sz="2000"/>
              <a:t>Projects that follow the process described should be compliant with:</a:t>
            </a:r>
            <a:endParaRPr/>
          </a:p>
          <a:p>
            <a:pPr indent="-285750" lvl="1" marL="742950" rtl="0" algn="l">
              <a:lnSpc>
                <a:spcPct val="90000"/>
              </a:lnSpc>
              <a:spcBef>
                <a:spcPts val="320"/>
              </a:spcBef>
              <a:spcAft>
                <a:spcPts val="0"/>
              </a:spcAft>
              <a:buSzPts val="1600"/>
              <a:buChar char="❑"/>
            </a:pPr>
            <a:r>
              <a:rPr lang="en-US" sz="1600"/>
              <a:t>the OMB e-auth policy</a:t>
            </a:r>
            <a:endParaRPr/>
          </a:p>
          <a:p>
            <a:pPr indent="-285750" lvl="1" marL="742950" rtl="0" algn="l">
              <a:lnSpc>
                <a:spcPct val="90000"/>
              </a:lnSpc>
              <a:spcBef>
                <a:spcPts val="320"/>
              </a:spcBef>
              <a:spcAft>
                <a:spcPts val="0"/>
              </a:spcAft>
              <a:buSzPts val="1600"/>
              <a:buChar char="❑"/>
            </a:pPr>
            <a:r>
              <a:rPr lang="en-US" sz="1600"/>
              <a:t>NIST technical guidance</a:t>
            </a:r>
            <a:endParaRPr/>
          </a:p>
          <a:p>
            <a:pPr indent="-285750" lvl="1" marL="742950" rtl="0" algn="l">
              <a:lnSpc>
                <a:spcPct val="90000"/>
              </a:lnSpc>
              <a:spcBef>
                <a:spcPts val="320"/>
              </a:spcBef>
              <a:spcAft>
                <a:spcPts val="0"/>
              </a:spcAft>
              <a:buSzPts val="1600"/>
              <a:buChar char="❑"/>
            </a:pPr>
            <a:r>
              <a:rPr lang="en-US" sz="1600"/>
              <a:t>NMFS policy</a:t>
            </a:r>
            <a:endParaRPr/>
          </a:p>
          <a:p>
            <a:pPr indent="-285750" lvl="1" marL="742950" rtl="0" algn="l">
              <a:lnSpc>
                <a:spcPct val="90000"/>
              </a:lnSpc>
              <a:spcBef>
                <a:spcPts val="320"/>
              </a:spcBef>
              <a:spcAft>
                <a:spcPts val="0"/>
              </a:spcAft>
              <a:buSzPts val="1600"/>
              <a:buChar char="❑"/>
            </a:pPr>
            <a:r>
              <a:rPr lang="en-US" sz="1600"/>
              <a:t>NMFS procedural guidance</a:t>
            </a:r>
            <a:endParaRPr/>
          </a:p>
          <a:p>
            <a:pPr indent="-342900" lvl="0" marL="342900" rtl="0" algn="l">
              <a:lnSpc>
                <a:spcPct val="90000"/>
              </a:lnSpc>
              <a:spcBef>
                <a:spcPts val="400"/>
              </a:spcBef>
              <a:spcAft>
                <a:spcPts val="0"/>
              </a:spcAft>
              <a:buSzPts val="2000"/>
              <a:buChar char="■"/>
            </a:pPr>
            <a:r>
              <a:rPr lang="en-US" sz="2000"/>
              <a:t>Per current understanding of policy and procedure e-signature projects should go through this analysis individually</a:t>
            </a:r>
            <a:endParaRPr/>
          </a:p>
          <a:p>
            <a:pPr indent="-342900" lvl="0" marL="342900" rtl="0" algn="l">
              <a:lnSpc>
                <a:spcPct val="90000"/>
              </a:lnSpc>
              <a:spcBef>
                <a:spcPts val="400"/>
              </a:spcBef>
              <a:spcAft>
                <a:spcPts val="0"/>
              </a:spcAft>
              <a:buSzPts val="2000"/>
              <a:buChar char="■"/>
            </a:pPr>
            <a:r>
              <a:rPr lang="en-US" sz="2000"/>
              <a:t>With some real-world experience it may be feasible to have a “logbook” business plan and a “fish ticket” business plan, and realize economies of scale in the analysis and conceptual design phases</a:t>
            </a:r>
            <a:endParaRPr/>
          </a:p>
          <a:p>
            <a:pPr indent="-342900" lvl="0" marL="342900" rtl="0" algn="l">
              <a:lnSpc>
                <a:spcPct val="90000"/>
              </a:lnSpc>
              <a:spcBef>
                <a:spcPts val="400"/>
              </a:spcBef>
              <a:spcAft>
                <a:spcPts val="0"/>
              </a:spcAft>
              <a:buSzPts val="2000"/>
              <a:buChar char="■"/>
            </a:pPr>
            <a:r>
              <a:rPr lang="en-US" sz="2000"/>
              <a:t>While policy and procedure mandates specific risk and cost/benefit assessments, it seems likely that generic software components could be developed and shared (“NPS-like” e-signature web service?)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